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32404050" cy="36004500"/>
  <p:notesSz cx="6877050" cy="10001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FFFFCC"/>
    <a:srgbClr val="FFFFFF"/>
    <a:srgbClr val="FFCCFF"/>
    <a:srgbClr val="66FF66"/>
    <a:srgbClr val="66FF99"/>
    <a:srgbClr val="99FF66"/>
    <a:srgbClr val="FF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6349" autoAdjust="0"/>
  </p:normalViewPr>
  <p:slideViewPr>
    <p:cSldViewPr>
      <p:cViewPr>
        <p:scale>
          <a:sx n="22" d="100"/>
          <a:sy n="22" d="100"/>
        </p:scale>
        <p:origin x="-3462" y="-72"/>
      </p:cViewPr>
      <p:guideLst>
        <p:guide orient="horz" pos="12172"/>
        <p:guide orient="horz" pos="2088"/>
        <p:guide orient="horz" pos="20072"/>
        <p:guide orient="horz" pos="3516"/>
        <p:guide orient="horz" pos="22075"/>
        <p:guide orient="horz" pos="5935"/>
        <p:guide orient="horz" pos="21508"/>
        <p:guide orient="horz" pos="15763"/>
        <p:guide pos="10660"/>
        <p:guide pos="12202"/>
        <p:guide pos="1134"/>
        <p:guide pos="9752"/>
        <p:guide pos="10206"/>
        <p:guide pos="6124"/>
        <p:guide pos="17101"/>
        <p:guide pos="192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9515" cy="49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5" rIns="93589" bIns="46795" numCol="1" anchor="t" anchorCtr="0" compatLnSpc="1">
            <a:prstTxWarp prst="textNoShape">
              <a:avLst/>
            </a:prstTxWarp>
          </a:bodyPr>
          <a:lstStyle>
            <a:lvl1pPr defTabSz="936495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537" y="1"/>
            <a:ext cx="2979514" cy="49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5" rIns="93589" bIns="46795" numCol="1" anchor="t" anchorCtr="0" compatLnSpc="1">
            <a:prstTxWarp prst="textNoShape">
              <a:avLst/>
            </a:prstTxWarp>
          </a:bodyPr>
          <a:lstStyle>
            <a:lvl1pPr algn="r" defTabSz="936495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2234"/>
            <a:ext cx="2979515" cy="49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5" rIns="93589" bIns="46795" numCol="1" anchor="b" anchorCtr="0" compatLnSpc="1">
            <a:prstTxWarp prst="textNoShape">
              <a:avLst/>
            </a:prstTxWarp>
          </a:bodyPr>
          <a:lstStyle>
            <a:lvl1pPr defTabSz="936495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537" y="9502234"/>
            <a:ext cx="2979514" cy="499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9" tIns="46795" rIns="93589" bIns="46795" numCol="1" anchor="b" anchorCtr="0" compatLnSpc="1">
            <a:prstTxWarp prst="textNoShape">
              <a:avLst/>
            </a:prstTxWarp>
          </a:bodyPr>
          <a:lstStyle>
            <a:lvl1pPr algn="r" defTabSz="936495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28DF1CD-49F9-4BB2-8CAC-BC65223FF84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74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463" y="11185525"/>
            <a:ext cx="27543125" cy="7716838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925" y="20402550"/>
            <a:ext cx="22682200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A775C-851B-4AC7-9A3D-6DFC8F222DD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4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D42C3-8C2B-4169-9DCD-6B8914DB8E4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503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088600" y="3200400"/>
            <a:ext cx="6884988" cy="288036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430463" y="3200400"/>
            <a:ext cx="20505737" cy="288036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24830-4B44-4F75-9A03-4A371449635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6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C3ED9-416F-4552-9D9D-2949D904641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59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050" y="23136225"/>
            <a:ext cx="27544713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050" y="15260638"/>
            <a:ext cx="27544713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C7846-642B-4C1E-9459-9147E048A8F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75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430463" y="10401300"/>
            <a:ext cx="13695362" cy="216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0401300"/>
            <a:ext cx="13695363" cy="216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A6B2E-FD0F-4BF6-A512-1F1A98194308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9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441450"/>
            <a:ext cx="2916237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838" y="8059738"/>
            <a:ext cx="1431607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838" y="11418888"/>
            <a:ext cx="1431607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788" y="8059738"/>
            <a:ext cx="143224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788" y="11418888"/>
            <a:ext cx="1432242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20591-6611-4C01-8741-91B5BDAE937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06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67CE5-F3BA-4A31-8C66-2C94DFED465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710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2A83D-8C69-4F41-9CAD-5D41230F813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28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1433513"/>
            <a:ext cx="10660062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838" y="1433513"/>
            <a:ext cx="18113375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838" y="7534275"/>
            <a:ext cx="10660062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8D35B-EE97-46A2-89B7-50E57B617D7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02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588" y="25203150"/>
            <a:ext cx="19442112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588" y="3217863"/>
            <a:ext cx="19442112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588" y="28178125"/>
            <a:ext cx="19442112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F859-DC03-4DBF-869A-FCD75D441CD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828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0463" y="3200400"/>
            <a:ext cx="27543125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5" tIns="195452" rIns="390905" bIns="195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0463" y="10401300"/>
            <a:ext cx="27543125" cy="2160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os estilos do texto mestre</a:t>
            </a:r>
          </a:p>
          <a:p>
            <a:pPr lvl="1"/>
            <a:r>
              <a:rPr lang="en-GB" smtClean="0"/>
              <a:t>Segundo nível</a:t>
            </a:r>
          </a:p>
          <a:p>
            <a:pPr lvl="2"/>
            <a:r>
              <a:rPr lang="en-GB" smtClean="0"/>
              <a:t>Terceiro nível</a:t>
            </a:r>
          </a:p>
          <a:p>
            <a:pPr lvl="3"/>
            <a:r>
              <a:rPr lang="en-GB" smtClean="0"/>
              <a:t>Quarto nível</a:t>
            </a:r>
          </a:p>
          <a:p>
            <a:pPr lvl="4"/>
            <a:r>
              <a:rPr lang="en-GB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2804100"/>
            <a:ext cx="67500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60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2804100"/>
            <a:ext cx="102616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60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2804100"/>
            <a:ext cx="67500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905" tIns="195452" rIns="390905" bIns="19545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60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8B249F2-7461-43A2-9854-8EB9692E03C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2pPr>
      <a:lvl3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3pPr>
      <a:lvl4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4pPr>
      <a:lvl5pPr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5pPr>
      <a:lvl6pPr marL="4572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6pPr>
      <a:lvl7pPr marL="9144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7pPr>
      <a:lvl8pPr marL="13716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8pPr>
      <a:lvl9pPr marL="1828800" algn="ctr" defTabSz="3910013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9pPr>
    </p:titleStyle>
    <p:bodyStyle>
      <a:lvl1pPr marL="1465263" indent="-1465263" algn="l" defTabSz="3910013" rtl="0" eaLnBrk="0" fontAlgn="base" hangingPunct="0">
        <a:spcBef>
          <a:spcPct val="20000"/>
        </a:spcBef>
        <a:spcAft>
          <a:spcPct val="0"/>
        </a:spcAft>
        <a:buChar char="•"/>
        <a:defRPr sz="13700">
          <a:solidFill>
            <a:schemeClr val="tx1"/>
          </a:solidFill>
          <a:latin typeface="+mn-lt"/>
          <a:ea typeface="+mn-ea"/>
          <a:cs typeface="+mn-cs"/>
        </a:defRPr>
      </a:lvl1pPr>
      <a:lvl2pPr marL="3176588" indent="-1222375" algn="l" defTabSz="3910013" rtl="0" eaLnBrk="0" fontAlgn="base" hangingPunct="0">
        <a:spcBef>
          <a:spcPct val="20000"/>
        </a:spcBef>
        <a:spcAft>
          <a:spcPct val="0"/>
        </a:spcAft>
        <a:buChar char="–"/>
        <a:defRPr sz="12000">
          <a:solidFill>
            <a:schemeClr val="tx1"/>
          </a:solidFill>
          <a:latin typeface="+mn-lt"/>
        </a:defRPr>
      </a:lvl2pPr>
      <a:lvl3pPr marL="4886325" indent="-976313" algn="l" defTabSz="3910013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</a:defRPr>
      </a:lvl3pPr>
      <a:lvl4pPr marL="6840538" indent="-976313" algn="l" defTabSz="3910013" rtl="0" eaLnBrk="0" fontAlgn="base" hangingPunct="0">
        <a:spcBef>
          <a:spcPct val="20000"/>
        </a:spcBef>
        <a:spcAft>
          <a:spcPct val="0"/>
        </a:spcAft>
        <a:buChar char="–"/>
        <a:defRPr sz="8500">
          <a:solidFill>
            <a:schemeClr val="tx1"/>
          </a:solidFill>
          <a:latin typeface="+mn-lt"/>
        </a:defRPr>
      </a:lvl4pPr>
      <a:lvl5pPr marL="87963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5pPr>
      <a:lvl6pPr marL="92535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6pPr>
      <a:lvl7pPr marL="97107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7pPr>
      <a:lvl8pPr marL="101679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8pPr>
      <a:lvl9pPr marL="10625138" indent="-979488" algn="l" defTabSz="3910013" rtl="0" eaLnBrk="0" fontAlgn="base" hangingPunct="0">
        <a:spcBef>
          <a:spcPct val="20000"/>
        </a:spcBef>
        <a:spcAft>
          <a:spcPct val="0"/>
        </a:spcAft>
        <a:buChar char="»"/>
        <a:defRPr sz="8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g1.globo.com/Portal/globonoticias/home1024/img/ico_ampliar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1"/>
          <p:cNvSpPr txBox="1">
            <a:spLocks noChangeArrowheads="1"/>
          </p:cNvSpPr>
          <p:nvPr/>
        </p:nvSpPr>
        <p:spPr bwMode="auto">
          <a:xfrm>
            <a:off x="1547668" y="2363938"/>
            <a:ext cx="29670375" cy="825918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dirty="0" smtClean="0"/>
              <a:t>UNIVERSIDADE NOVE DE JULHO</a:t>
            </a:r>
            <a:endParaRPr lang="pt-BR" dirty="0"/>
          </a:p>
        </p:txBody>
      </p:sp>
      <p:sp>
        <p:nvSpPr>
          <p:cNvPr id="2052" name="Rectangle 71"/>
          <p:cNvSpPr>
            <a:spLocks noChangeArrowheads="1"/>
          </p:cNvSpPr>
          <p:nvPr/>
        </p:nvSpPr>
        <p:spPr bwMode="auto">
          <a:xfrm>
            <a:off x="15598775" y="1754822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3" name="Rectangle 73"/>
          <p:cNvSpPr>
            <a:spLocks noChangeArrowheads="1"/>
          </p:cNvSpPr>
          <p:nvPr/>
        </p:nvSpPr>
        <p:spPr bwMode="auto">
          <a:xfrm>
            <a:off x="15589250" y="175672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4" name="Rectangle 122"/>
          <p:cNvSpPr>
            <a:spLocks noChangeArrowheads="1"/>
          </p:cNvSpPr>
          <p:nvPr/>
        </p:nvSpPr>
        <p:spPr bwMode="auto">
          <a:xfrm>
            <a:off x="15605125" y="17570450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5" name="Rectangle 124"/>
          <p:cNvSpPr>
            <a:spLocks noChangeArrowheads="1"/>
          </p:cNvSpPr>
          <p:nvPr/>
        </p:nvSpPr>
        <p:spPr bwMode="auto">
          <a:xfrm>
            <a:off x="15625763" y="17552988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2059" name="Rectangle 263"/>
          <p:cNvSpPr>
            <a:spLocks noChangeArrowheads="1"/>
          </p:cNvSpPr>
          <p:nvPr/>
        </p:nvSpPr>
        <p:spPr bwMode="auto">
          <a:xfrm>
            <a:off x="0" y="16493916"/>
            <a:ext cx="174574" cy="825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11" tIns="43205" rIns="86411" bIns="43205" anchor="ctr"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19" name="Text Box 31"/>
          <p:cNvSpPr txBox="1">
            <a:spLocks noChangeArrowheads="1"/>
          </p:cNvSpPr>
          <p:nvPr/>
        </p:nvSpPr>
        <p:spPr bwMode="auto">
          <a:xfrm>
            <a:off x="1581322" y="3361598"/>
            <a:ext cx="29670375" cy="76436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4400" dirty="0" smtClean="0"/>
              <a:t>Autores: Jose da Silva, Maria dos Santos, Claudio Pereira, Aldir Moraes, Pedro Chagas</a:t>
            </a:r>
            <a:endParaRPr lang="pt-BR" sz="4400" dirty="0"/>
          </a:p>
        </p:txBody>
      </p:sp>
      <p:sp>
        <p:nvSpPr>
          <p:cNvPr id="21" name="Rectangle 224"/>
          <p:cNvSpPr>
            <a:spLocks noChangeArrowheads="1"/>
          </p:cNvSpPr>
          <p:nvPr/>
        </p:nvSpPr>
        <p:spPr bwMode="auto">
          <a:xfrm>
            <a:off x="1736726" y="5964338"/>
            <a:ext cx="13025140" cy="5976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/>
            <a:r>
              <a:rPr lang="pt-BR" sz="3200" dirty="0" smtClean="0"/>
              <a:t>RAZÃO SOCIAL: </a:t>
            </a:r>
          </a:p>
          <a:p>
            <a:pPr algn="ctr" eaLnBrk="1" hangingPunct="1"/>
            <a:r>
              <a:rPr lang="pt-BR" sz="3200" b="0" dirty="0" smtClean="0"/>
              <a:t>Industria </a:t>
            </a:r>
            <a:r>
              <a:rPr lang="pt-BR" sz="3200" b="0" dirty="0"/>
              <a:t>e Comércio de Móveis </a:t>
            </a:r>
            <a:r>
              <a:rPr lang="pt-BR" sz="3200" b="0" dirty="0" smtClean="0"/>
              <a:t>Birigui</a:t>
            </a:r>
            <a:endParaRPr lang="pt-BR" sz="3200" b="0" dirty="0"/>
          </a:p>
          <a:p>
            <a:pPr algn="ctr" eaLnBrk="1" hangingPunct="1"/>
            <a:endParaRPr lang="pt-BR" sz="3200" dirty="0" smtClean="0"/>
          </a:p>
          <a:p>
            <a:pPr algn="ctr" eaLnBrk="1" hangingPunct="1"/>
            <a:r>
              <a:rPr lang="pt-BR" sz="3200" dirty="0" smtClean="0"/>
              <a:t>PRINCIPAIS PRODUTOS</a:t>
            </a:r>
            <a:r>
              <a:rPr lang="pt-BR" sz="3200" b="0" dirty="0" smtClean="0"/>
              <a:t>: </a:t>
            </a:r>
          </a:p>
          <a:p>
            <a:pPr algn="ctr" eaLnBrk="1" hangingPunct="1"/>
            <a:r>
              <a:rPr lang="pt-BR" sz="3200" b="0" dirty="0" smtClean="0"/>
              <a:t>Mesas </a:t>
            </a:r>
            <a:r>
              <a:rPr lang="pt-BR" sz="3200" b="0" dirty="0"/>
              <a:t>para </a:t>
            </a:r>
            <a:r>
              <a:rPr lang="pt-BR" sz="3200" b="0" dirty="0" smtClean="0"/>
              <a:t>Escritório</a:t>
            </a:r>
            <a:endParaRPr lang="pt-BR" sz="3200" b="0" dirty="0"/>
          </a:p>
          <a:p>
            <a:pPr algn="ctr" eaLnBrk="1" hangingPunct="1"/>
            <a:endParaRPr lang="pt-BR" sz="3200" dirty="0" smtClean="0"/>
          </a:p>
          <a:p>
            <a:pPr algn="ctr" eaLnBrk="1" hangingPunct="1"/>
            <a:r>
              <a:rPr lang="pt-BR" sz="3200" dirty="0" smtClean="0"/>
              <a:t>PRINCIPAIS CLIENTES</a:t>
            </a:r>
            <a:r>
              <a:rPr lang="pt-BR" sz="3200" b="0" dirty="0" smtClean="0"/>
              <a:t>: </a:t>
            </a:r>
          </a:p>
          <a:p>
            <a:pPr algn="ctr" eaLnBrk="1" hangingPunct="1"/>
            <a:r>
              <a:rPr lang="pt-BR" sz="3200" b="0" dirty="0" smtClean="0"/>
              <a:t>Casas </a:t>
            </a:r>
            <a:r>
              <a:rPr lang="pt-BR" sz="3200" b="0" dirty="0"/>
              <a:t>Bahia, Lojas </a:t>
            </a:r>
            <a:r>
              <a:rPr lang="pt-BR" sz="3200" b="0" dirty="0" smtClean="0"/>
              <a:t>Gonçalves</a:t>
            </a:r>
            <a:endParaRPr lang="pt-BR" sz="3200" b="0" dirty="0"/>
          </a:p>
          <a:p>
            <a:pPr algn="ctr" eaLnBrk="1" hangingPunct="1"/>
            <a:endParaRPr lang="pt-BR" sz="3200" dirty="0" smtClean="0"/>
          </a:p>
          <a:p>
            <a:pPr algn="ctr" eaLnBrk="1" hangingPunct="1"/>
            <a:r>
              <a:rPr lang="pt-BR" sz="3200" dirty="0" smtClean="0"/>
              <a:t>PRINCIPAIS FORNECEDORES</a:t>
            </a:r>
            <a:r>
              <a:rPr lang="pt-BR" sz="3200" b="0" dirty="0" smtClean="0"/>
              <a:t>: </a:t>
            </a:r>
          </a:p>
          <a:p>
            <a:pPr algn="ctr" eaLnBrk="1" hangingPunct="1"/>
            <a:r>
              <a:rPr lang="pt-BR" sz="3200" b="0" dirty="0" smtClean="0"/>
              <a:t>Madeiras </a:t>
            </a:r>
            <a:r>
              <a:rPr lang="pt-BR" sz="3200" b="0" dirty="0"/>
              <a:t>Baltimore, Ferros Almeida </a:t>
            </a:r>
            <a:r>
              <a:rPr lang="pt-BR" sz="3200" b="0" dirty="0" smtClean="0"/>
              <a:t>Sodré</a:t>
            </a:r>
            <a:endParaRPr lang="en-US" sz="3200" b="0" dirty="0"/>
          </a:p>
        </p:txBody>
      </p:sp>
      <p:sp>
        <p:nvSpPr>
          <p:cNvPr id="23" name="Rectangle 224"/>
          <p:cNvSpPr>
            <a:spLocks noChangeArrowheads="1"/>
          </p:cNvSpPr>
          <p:nvPr/>
        </p:nvSpPr>
        <p:spPr bwMode="auto">
          <a:xfrm>
            <a:off x="1800225" y="12695636"/>
            <a:ext cx="12961641" cy="428592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/>
            <a:r>
              <a:rPr lang="pt-BR" sz="3200" dirty="0" smtClean="0"/>
              <a:t>POLITICA DA QUALIDADE:</a:t>
            </a:r>
          </a:p>
          <a:p>
            <a:pPr algn="just"/>
            <a:endParaRPr lang="pt-BR" sz="3200" b="0" dirty="0"/>
          </a:p>
          <a:p>
            <a:pPr algn="just"/>
            <a:r>
              <a:rPr lang="pt-BR" sz="3200" b="0" dirty="0" smtClean="0"/>
              <a:t>Melhorar </a:t>
            </a:r>
            <a:r>
              <a:rPr lang="pt-BR" sz="3200" b="0" dirty="0"/>
              <a:t>continuamente os Processos de Projetos, </a:t>
            </a:r>
            <a:r>
              <a:rPr lang="pt-BR" sz="3200" b="0" dirty="0" smtClean="0"/>
              <a:t>Manufatura </a:t>
            </a:r>
            <a:r>
              <a:rPr lang="pt-BR" sz="3200" b="0" dirty="0"/>
              <a:t>e </a:t>
            </a:r>
            <a:endParaRPr lang="pt-BR" sz="3200" b="0" dirty="0" smtClean="0"/>
          </a:p>
          <a:p>
            <a:pPr algn="just"/>
            <a:r>
              <a:rPr lang="pt-BR" sz="3200" b="0" dirty="0" smtClean="0"/>
              <a:t>Entrega </a:t>
            </a:r>
            <a:r>
              <a:rPr lang="pt-BR" sz="3200" b="0" dirty="0"/>
              <a:t>de Móveis para Escritório, </a:t>
            </a:r>
            <a:r>
              <a:rPr lang="pt-BR" sz="3200" b="0" dirty="0" smtClean="0"/>
              <a:t>visando </a:t>
            </a:r>
            <a:r>
              <a:rPr lang="pt-BR" sz="3200" b="0" dirty="0"/>
              <a:t>atender as </a:t>
            </a:r>
            <a:r>
              <a:rPr lang="pt-BR" sz="3200" b="0" dirty="0" smtClean="0"/>
              <a:t>necessidades</a:t>
            </a:r>
          </a:p>
          <a:p>
            <a:pPr algn="just"/>
            <a:r>
              <a:rPr lang="pt-BR" sz="3200" b="0" dirty="0" smtClean="0"/>
              <a:t>dos </a:t>
            </a:r>
            <a:r>
              <a:rPr lang="pt-BR" sz="3200" b="0" dirty="0"/>
              <a:t>clientes, </a:t>
            </a:r>
            <a:r>
              <a:rPr lang="pt-BR" sz="3200" b="0" dirty="0" smtClean="0"/>
              <a:t>normas </a:t>
            </a:r>
            <a:r>
              <a:rPr lang="pt-BR" sz="3200" b="0" dirty="0"/>
              <a:t>/ procedimentos e as legislações vigentes.</a:t>
            </a:r>
          </a:p>
        </p:txBody>
      </p:sp>
      <p:sp>
        <p:nvSpPr>
          <p:cNvPr id="29" name="Rectangle 224"/>
          <p:cNvSpPr>
            <a:spLocks noChangeArrowheads="1"/>
          </p:cNvSpPr>
          <p:nvPr/>
        </p:nvSpPr>
        <p:spPr bwMode="auto">
          <a:xfrm>
            <a:off x="16922750" y="22598185"/>
            <a:ext cx="12978778" cy="9522803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CONCLUSÃO</a:t>
            </a:r>
          </a:p>
          <a:p>
            <a:pPr defTabSz="863600" eaLnBrk="0" hangingPunct="0">
              <a:defRPr/>
            </a:pPr>
            <a:endParaRPr lang="pt-BR" sz="3600" dirty="0" smtClean="0"/>
          </a:p>
          <a:p>
            <a:pPr algn="just" defTabSz="863600" eaLnBrk="0" hangingPunct="0">
              <a:defRPr/>
            </a:pPr>
            <a:r>
              <a:rPr lang="pt-BR" sz="3200" b="0" dirty="0" smtClean="0"/>
              <a:t>RESULTADOS (reais ou possíveis) de serem obtidos com a mudança</a:t>
            </a:r>
            <a:r>
              <a:rPr lang="pt-BR" sz="3600" b="0" dirty="0" smtClean="0"/>
              <a:t>.</a:t>
            </a:r>
            <a:endParaRPr lang="en-US" sz="3600" b="0" dirty="0"/>
          </a:p>
        </p:txBody>
      </p:sp>
      <p:sp>
        <p:nvSpPr>
          <p:cNvPr id="30" name="Rectangle 224"/>
          <p:cNvSpPr>
            <a:spLocks noChangeArrowheads="1"/>
          </p:cNvSpPr>
          <p:nvPr/>
        </p:nvSpPr>
        <p:spPr bwMode="auto">
          <a:xfrm>
            <a:off x="1803698" y="32873280"/>
            <a:ext cx="28097830" cy="252028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REFERÊNCIAS</a:t>
            </a:r>
          </a:p>
          <a:p>
            <a:pPr defTabSz="863600" eaLnBrk="0" hangingPunct="0">
              <a:defRPr/>
            </a:pPr>
            <a:endParaRPr lang="pt-BR" sz="3600" dirty="0"/>
          </a:p>
          <a:p>
            <a:pPr defTabSz="863600" eaLnBrk="0" hangingPunct="0">
              <a:defRPr/>
            </a:pPr>
            <a:r>
              <a:rPr lang="pt-BR" sz="3200" b="0" dirty="0"/>
              <a:t>MELLO, Carlos H. P. et. al. ISO 9001:2008 Sistema de Gestão da </a:t>
            </a:r>
            <a:r>
              <a:rPr lang="pt-BR" sz="3200" b="0" dirty="0" smtClean="0"/>
              <a:t>Qualidade </a:t>
            </a:r>
            <a:r>
              <a:rPr lang="pt-BR" sz="3200" b="0" dirty="0"/>
              <a:t>para Operações de Produção e Serviços. São Paulo, Atlas, 2009</a:t>
            </a:r>
          </a:p>
          <a:p>
            <a:pPr defTabSz="863600" eaLnBrk="0" hangingPunct="0">
              <a:defRPr/>
            </a:pPr>
            <a:endParaRPr lang="en-US" sz="3600" b="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1439019" y="923778"/>
            <a:ext cx="29670375" cy="1010584"/>
          </a:xfrm>
          <a:prstGeom prst="rect">
            <a:avLst/>
          </a:prstGeom>
          <a:solidFill>
            <a:srgbClr val="0000FF"/>
          </a:solidFill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6000" smtClean="0">
                <a:solidFill>
                  <a:schemeClr val="bg1"/>
                </a:solidFill>
              </a:rPr>
              <a:t>PROJETO DE EXTENSÃO CONSULTORIA </a:t>
            </a:r>
            <a:r>
              <a:rPr lang="pt-BR" sz="6000" dirty="0" smtClean="0">
                <a:solidFill>
                  <a:schemeClr val="bg1"/>
                </a:solidFill>
              </a:rPr>
              <a:t>DA QUALIDADE – PROJETOS III</a:t>
            </a:r>
            <a:endParaRPr lang="pt-BR" sz="6000" dirty="0">
              <a:solidFill>
                <a:schemeClr val="bg1"/>
              </a:solidFill>
            </a:endParaRPr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1533857" y="4369710"/>
            <a:ext cx="29670375" cy="764362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6411" tIns="43205" rIns="86411" bIns="43205">
            <a:spAutoFit/>
          </a:bodyPr>
          <a:lstStyle>
            <a:lvl1pPr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3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pt-BR" sz="4400" dirty="0" smtClean="0"/>
              <a:t>Orientador: Professor Mestre </a:t>
            </a:r>
            <a:r>
              <a:rPr lang="pt-BR" sz="4400" dirty="0" err="1" smtClean="0"/>
              <a:t>Antonio</a:t>
            </a:r>
            <a:r>
              <a:rPr lang="pt-BR" sz="4400" dirty="0" smtClean="0"/>
              <a:t> Lopes Marinho</a:t>
            </a:r>
            <a:endParaRPr lang="pt-BR" sz="4400" dirty="0"/>
          </a:p>
        </p:txBody>
      </p:sp>
      <p:sp>
        <p:nvSpPr>
          <p:cNvPr id="31" name="Rectangle 224"/>
          <p:cNvSpPr>
            <a:spLocks noChangeArrowheads="1"/>
          </p:cNvSpPr>
          <p:nvPr/>
        </p:nvSpPr>
        <p:spPr bwMode="auto">
          <a:xfrm>
            <a:off x="16939887" y="5864130"/>
            <a:ext cx="12961641" cy="7704856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PROCEDIMENTO ESTUDADO</a:t>
            </a:r>
          </a:p>
          <a:p>
            <a:pPr algn="ctr" defTabSz="863600" eaLnBrk="0" hangingPunct="0">
              <a:defRPr/>
            </a:pPr>
            <a:endParaRPr lang="pt-BR" sz="3200" dirty="0"/>
          </a:p>
          <a:p>
            <a:pPr algn="ctr" defTabSz="863600" eaLnBrk="0" hangingPunct="0">
              <a:defRPr/>
            </a:pPr>
            <a:r>
              <a:rPr lang="pt-BR" sz="3200" dirty="0" smtClean="0"/>
              <a:t>SITUAÇÃO ANTERIOR</a:t>
            </a:r>
          </a:p>
          <a:p>
            <a:pPr algn="ctr" defTabSz="863600" eaLnBrk="0" hangingPunct="0">
              <a:defRPr/>
            </a:pPr>
            <a:endParaRPr lang="pt-BR" sz="3200" dirty="0" smtClean="0"/>
          </a:p>
          <a:p>
            <a:pPr algn="ctr" defTabSz="863600" eaLnBrk="0" hangingPunct="0">
              <a:defRPr/>
            </a:pPr>
            <a:endParaRPr lang="pt-BR" sz="3200" b="0" dirty="0"/>
          </a:p>
          <a:p>
            <a:pPr algn="ctr" defTabSz="863600" eaLnBrk="0" hangingPunct="0">
              <a:defRPr/>
            </a:pPr>
            <a:endParaRPr lang="pt-BR" sz="3200" b="0" dirty="0" smtClean="0"/>
          </a:p>
          <a:p>
            <a:pPr algn="ctr" defTabSz="863600" eaLnBrk="0" hangingPunct="0">
              <a:defRPr/>
            </a:pPr>
            <a:endParaRPr lang="pt-BR" sz="3200" b="0" dirty="0"/>
          </a:p>
          <a:p>
            <a:pPr algn="ctr" defTabSz="863600" eaLnBrk="0" hangingPunct="0">
              <a:defRPr/>
            </a:pP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600" dirty="0" smtClean="0"/>
              <a:t>.</a:t>
            </a:r>
            <a:endParaRPr lang="en-US" sz="3600" b="0" dirty="0"/>
          </a:p>
        </p:txBody>
      </p:sp>
      <p:sp>
        <p:nvSpPr>
          <p:cNvPr id="32" name="Rectangle 224"/>
          <p:cNvSpPr>
            <a:spLocks noChangeArrowheads="1"/>
          </p:cNvSpPr>
          <p:nvPr/>
        </p:nvSpPr>
        <p:spPr bwMode="auto">
          <a:xfrm>
            <a:off x="1800225" y="18232880"/>
            <a:ext cx="12961641" cy="64442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/>
            <a:r>
              <a:rPr lang="pt-BR" sz="3200" dirty="0" smtClean="0"/>
              <a:t>MÉTODO DE DOCUMENTAÇÃO ANTERIOR</a:t>
            </a:r>
          </a:p>
          <a:p>
            <a:pPr algn="ctr" eaLnBrk="1" hangingPunct="1"/>
            <a:endParaRPr lang="pt-BR" sz="3200" dirty="0"/>
          </a:p>
          <a:p>
            <a:pPr algn="ctr" eaLnBrk="1" hangingPunct="1"/>
            <a:endParaRPr lang="pt-BR" sz="3200" dirty="0" smtClean="0"/>
          </a:p>
        </p:txBody>
      </p:sp>
      <p:sp>
        <p:nvSpPr>
          <p:cNvPr id="24" name="Rectangle 224"/>
          <p:cNvSpPr>
            <a:spLocks noChangeArrowheads="1"/>
          </p:cNvSpPr>
          <p:nvPr/>
        </p:nvSpPr>
        <p:spPr bwMode="auto">
          <a:xfrm>
            <a:off x="16939887" y="14380452"/>
            <a:ext cx="12961641" cy="7704856"/>
          </a:xfrm>
          <a:prstGeom prst="rect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defTabSz="863600" eaLnBrk="0" hangingPunct="0">
              <a:defRPr/>
            </a:pPr>
            <a:r>
              <a:rPr lang="pt-BR" sz="3200" dirty="0" smtClean="0"/>
              <a:t>PROCEDIMENTO ESTUDADO</a:t>
            </a:r>
          </a:p>
          <a:p>
            <a:pPr algn="ctr" defTabSz="863600" eaLnBrk="0" hangingPunct="0">
              <a:defRPr/>
            </a:pPr>
            <a:endParaRPr lang="pt-BR" sz="3200" dirty="0"/>
          </a:p>
          <a:p>
            <a:pPr algn="ctr" defTabSz="863600" eaLnBrk="0" hangingPunct="0">
              <a:defRPr/>
            </a:pPr>
            <a:r>
              <a:rPr lang="pt-BR" sz="3200" dirty="0" smtClean="0"/>
              <a:t>SITUAÇÃO REVISTA ISO 9001</a:t>
            </a:r>
          </a:p>
          <a:p>
            <a:pPr algn="ctr" defTabSz="863600" eaLnBrk="0" hangingPunct="0">
              <a:defRPr/>
            </a:pPr>
            <a:endParaRPr lang="pt-BR" sz="3200" dirty="0" smtClean="0"/>
          </a:p>
          <a:p>
            <a:pPr algn="ctr" defTabSz="863600" eaLnBrk="0" hangingPunct="0">
              <a:defRPr/>
            </a:pPr>
            <a:r>
              <a:rPr lang="pt-BR" sz="3200" b="0" dirty="0" smtClean="0"/>
              <a:t>PR-NTQ-852 Ação Corretiva</a:t>
            </a:r>
          </a:p>
          <a:p>
            <a:pPr algn="ctr" defTabSz="863600" eaLnBrk="0" hangingPunct="0">
              <a:defRPr/>
            </a:pPr>
            <a:endParaRPr lang="pt-BR" sz="3200" b="0" dirty="0"/>
          </a:p>
          <a:p>
            <a:pPr algn="ctr" defTabSz="863600" eaLnBrk="0" hangingPunct="0">
              <a:defRPr/>
            </a:pPr>
            <a:endParaRPr lang="pt-BR" sz="3200" b="0" dirty="0" smtClean="0"/>
          </a:p>
          <a:p>
            <a:pPr algn="ctr" defTabSz="863600" eaLnBrk="0" hangingPunct="0">
              <a:defRPr/>
            </a:pPr>
            <a:endParaRPr lang="pt-BR" sz="3200" b="0" dirty="0"/>
          </a:p>
          <a:p>
            <a:pPr algn="ctr" defTabSz="863600" eaLnBrk="0" hangingPunct="0">
              <a:defRPr/>
            </a:pPr>
            <a:endParaRPr lang="pt-BR" sz="3200" b="0" dirty="0" smtClean="0"/>
          </a:p>
          <a:p>
            <a:pPr algn="just" defTabSz="863600" eaLnBrk="0" hangingPunct="0">
              <a:defRPr/>
            </a:pPr>
            <a:r>
              <a:rPr lang="pt-BR" sz="3600" dirty="0" smtClean="0"/>
              <a:t>.</a:t>
            </a:r>
            <a:endParaRPr lang="en-US" sz="3600" b="0" dirty="0"/>
          </a:p>
        </p:txBody>
      </p:sp>
      <p:sp>
        <p:nvSpPr>
          <p:cNvPr id="26" name="Rectangle 224"/>
          <p:cNvSpPr>
            <a:spLocks noChangeArrowheads="1"/>
          </p:cNvSpPr>
          <p:nvPr/>
        </p:nvSpPr>
        <p:spPr bwMode="auto">
          <a:xfrm>
            <a:off x="1803698" y="25676783"/>
            <a:ext cx="12961641" cy="64442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/>
            <a:r>
              <a:rPr lang="pt-BR" sz="3200" dirty="0" smtClean="0"/>
              <a:t>MÉTODO DE DOCUMENTAÇÃO PROPOSTO</a:t>
            </a:r>
          </a:p>
          <a:p>
            <a:pPr algn="ctr" eaLnBrk="1" hangingPunct="1"/>
            <a:endParaRPr lang="pt-BR" sz="3200" dirty="0"/>
          </a:p>
          <a:p>
            <a:pPr algn="ctr" eaLnBrk="1" hangingPunct="1"/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1"/>
          <p:cNvSpPr>
            <a:spLocks noChangeArrowheads="1"/>
          </p:cNvSpPr>
          <p:nvPr/>
        </p:nvSpPr>
        <p:spPr bwMode="auto">
          <a:xfrm>
            <a:off x="15598775" y="1754822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75" name="Rectangle 73"/>
          <p:cNvSpPr>
            <a:spLocks noChangeArrowheads="1"/>
          </p:cNvSpPr>
          <p:nvPr/>
        </p:nvSpPr>
        <p:spPr bwMode="auto">
          <a:xfrm>
            <a:off x="15589250" y="175672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76" name="Rectangle 122"/>
          <p:cNvSpPr>
            <a:spLocks noChangeArrowheads="1"/>
          </p:cNvSpPr>
          <p:nvPr/>
        </p:nvSpPr>
        <p:spPr bwMode="auto">
          <a:xfrm>
            <a:off x="15605125" y="17570450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77" name="Rectangle 124"/>
          <p:cNvSpPr>
            <a:spLocks noChangeArrowheads="1"/>
          </p:cNvSpPr>
          <p:nvPr/>
        </p:nvSpPr>
        <p:spPr bwMode="auto">
          <a:xfrm>
            <a:off x="15625763" y="17552988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endParaRPr lang="pt-BR"/>
          </a:p>
        </p:txBody>
      </p:sp>
      <p:pic>
        <p:nvPicPr>
          <p:cNvPr id="3078" name="Picture 261" descr="http://g1.globo.com/Portal/globonoticias/home1024/img/ico_ampliar.gif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45200"/>
            <a:ext cx="714375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263"/>
          <p:cNvSpPr>
            <a:spLocks noChangeArrowheads="1"/>
          </p:cNvSpPr>
          <p:nvPr/>
        </p:nvSpPr>
        <p:spPr bwMode="auto">
          <a:xfrm>
            <a:off x="0" y="17135475"/>
            <a:ext cx="32404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11" tIns="43205" rIns="86411" bIns="43205" anchor="ctr">
            <a:spAutoFit/>
          </a:bodyPr>
          <a:lstStyle/>
          <a:p>
            <a:pPr eaLnBrk="0" hangingPunct="0"/>
            <a:endParaRPr lang="pt-BR"/>
          </a:p>
        </p:txBody>
      </p:sp>
      <p:sp>
        <p:nvSpPr>
          <p:cNvPr id="3080" name="CaixaDeTexto 31"/>
          <p:cNvSpPr txBox="1">
            <a:spLocks noChangeArrowheads="1"/>
          </p:cNvSpPr>
          <p:nvPr/>
        </p:nvSpPr>
        <p:spPr bwMode="auto">
          <a:xfrm>
            <a:off x="2232025" y="4824413"/>
            <a:ext cx="27435175" cy="2890021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pt-BR" dirty="0" smtClean="0">
              <a:solidFill>
                <a:schemeClr val="accent2"/>
              </a:solidFill>
            </a:endParaRPr>
          </a:p>
          <a:p>
            <a:pPr algn="ctr" eaLnBrk="1" hangingPunct="1"/>
            <a:r>
              <a:rPr lang="pt-BR" dirty="0" smtClean="0">
                <a:solidFill>
                  <a:schemeClr val="accent2"/>
                </a:solidFill>
              </a:rPr>
              <a:t>FORMATO GRÁFICO DO BANNER</a:t>
            </a:r>
            <a:endParaRPr lang="pt-BR" dirty="0">
              <a:solidFill>
                <a:schemeClr val="accent2"/>
              </a:solidFill>
            </a:endParaRPr>
          </a:p>
          <a:p>
            <a:pPr algn="ctr" eaLnBrk="1" hangingPunct="1"/>
            <a:r>
              <a:rPr lang="pt-BR" b="0" dirty="0" smtClean="0">
                <a:solidFill>
                  <a:srgbClr val="FF0000"/>
                </a:solidFill>
              </a:rPr>
              <a:t>Tamanho </a:t>
            </a:r>
            <a:r>
              <a:rPr lang="pt-BR" b="0" dirty="0">
                <a:solidFill>
                  <a:srgbClr val="FF0000"/>
                </a:solidFill>
              </a:rPr>
              <a:t>do banner </a:t>
            </a:r>
            <a:r>
              <a:rPr lang="pt-BR" b="0" dirty="0" smtClean="0">
                <a:solidFill>
                  <a:srgbClr val="FF0000"/>
                </a:solidFill>
              </a:rPr>
              <a:t>100x140cm</a:t>
            </a:r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/>
              <a:t>Tamanho </a:t>
            </a:r>
            <a:r>
              <a:rPr lang="pt-BR" b="0" dirty="0"/>
              <a:t>da fonte e espaçamento entre linhas</a:t>
            </a:r>
          </a:p>
          <a:p>
            <a:pPr algn="ctr" eaLnBrk="1" hangingPunct="1"/>
            <a:r>
              <a:rPr lang="pt-BR" b="0" dirty="0"/>
              <a:t>(legível a uma distância de 2m – dependerá da quantidade de informação contida no banner).</a:t>
            </a:r>
          </a:p>
          <a:p>
            <a:pPr algn="ctr" eaLnBrk="1" hangingPunct="1"/>
            <a:r>
              <a:rPr lang="pt-BR" b="0" dirty="0" smtClean="0">
                <a:solidFill>
                  <a:srgbClr val="FF0000"/>
                </a:solidFill>
              </a:rPr>
              <a:t>Cor </a:t>
            </a:r>
            <a:r>
              <a:rPr lang="pt-BR" b="0" dirty="0">
                <a:solidFill>
                  <a:srgbClr val="FF0000"/>
                </a:solidFill>
              </a:rPr>
              <a:t>da fonte (Que se destaque da cor definida no segundo plano do banner).</a:t>
            </a:r>
            <a:br>
              <a:rPr lang="pt-BR" b="0" dirty="0">
                <a:solidFill>
                  <a:srgbClr val="FF0000"/>
                </a:solidFill>
              </a:rPr>
            </a:br>
            <a:r>
              <a:rPr lang="pt-BR" b="0" dirty="0">
                <a:solidFill>
                  <a:srgbClr val="FF0000"/>
                </a:solidFill>
              </a:rPr>
              <a:t>Alinhamentos (justificado).</a:t>
            </a:r>
          </a:p>
          <a:p>
            <a:pPr algn="ctr" eaLnBrk="1" hangingPunct="1"/>
            <a:r>
              <a:rPr lang="pt-BR" b="0" dirty="0" smtClean="0"/>
              <a:t>Margens </a:t>
            </a:r>
            <a:r>
              <a:rPr lang="pt-BR" b="0" dirty="0"/>
              <a:t>(esquerda </a:t>
            </a:r>
            <a:r>
              <a:rPr lang="pt-BR" b="0" dirty="0">
                <a:solidFill>
                  <a:srgbClr val="FF0000"/>
                </a:solidFill>
              </a:rPr>
              <a:t>3.0</a:t>
            </a:r>
            <a:r>
              <a:rPr lang="pt-BR" b="0" dirty="0"/>
              <a:t> cm / direita, superior e inferior </a:t>
            </a:r>
            <a:r>
              <a:rPr lang="pt-BR" b="0" dirty="0">
                <a:solidFill>
                  <a:srgbClr val="FF0000"/>
                </a:solidFill>
              </a:rPr>
              <a:t>2,5</a:t>
            </a:r>
            <a:r>
              <a:rPr lang="pt-BR" b="0" dirty="0"/>
              <a:t> cm.).</a:t>
            </a:r>
          </a:p>
          <a:p>
            <a:pPr algn="ctr" eaLnBrk="1" hangingPunct="1"/>
            <a:r>
              <a:rPr lang="pt-BR" b="0" dirty="0"/>
              <a:t> </a:t>
            </a:r>
          </a:p>
          <a:p>
            <a:pPr algn="ctr" eaLnBrk="1" hangingPunct="1"/>
            <a:r>
              <a:rPr lang="pt-BR" dirty="0">
                <a:solidFill>
                  <a:schemeClr val="accent2"/>
                </a:solidFill>
              </a:rPr>
              <a:t>ESTRUTURA DO </a:t>
            </a:r>
            <a:r>
              <a:rPr lang="pt-BR" dirty="0" smtClean="0">
                <a:solidFill>
                  <a:schemeClr val="accent2"/>
                </a:solidFill>
              </a:rPr>
              <a:t>BANNER</a:t>
            </a:r>
          </a:p>
          <a:p>
            <a:pPr algn="ctr" eaLnBrk="1" hangingPunct="1"/>
            <a:r>
              <a:rPr lang="pt-BR" b="0" dirty="0" smtClean="0">
                <a:solidFill>
                  <a:srgbClr val="FF0000"/>
                </a:solidFill>
              </a:rPr>
              <a:t>( Os números em vermelho entre parênteses é o tamanho da fonte)</a:t>
            </a:r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endParaRPr lang="pt-BR" b="0" dirty="0" smtClean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/>
              <a:t>PROJETO DE EXTENSÃO CONSULTORIA DA QUALIDADE – PROJETOS III </a:t>
            </a:r>
            <a:r>
              <a:rPr lang="pt-BR" b="0" dirty="0" smtClean="0">
                <a:solidFill>
                  <a:srgbClr val="FF0000"/>
                </a:solidFill>
              </a:rPr>
              <a:t>(60)</a:t>
            </a:r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/>
              <a:t>UNIVERSIDADE NOVE DE JULHO </a:t>
            </a:r>
            <a:r>
              <a:rPr lang="pt-BR" b="0" dirty="0" smtClean="0">
                <a:solidFill>
                  <a:srgbClr val="FF0000"/>
                </a:solidFill>
              </a:rPr>
              <a:t>(36 a 48)</a:t>
            </a:r>
          </a:p>
          <a:p>
            <a:pPr algn="ctr" eaLnBrk="1" hangingPunct="1"/>
            <a:r>
              <a:rPr lang="pt-BR" b="0" dirty="0" smtClean="0"/>
              <a:t>Autores: Jose da Silva, Maria Gorete, Almir dos Santos....</a:t>
            </a:r>
            <a:r>
              <a:rPr lang="pt-BR" b="0" dirty="0" smtClean="0">
                <a:solidFill>
                  <a:srgbClr val="FF0000"/>
                </a:solidFill>
              </a:rPr>
              <a:t>(36 a 44)</a:t>
            </a:r>
          </a:p>
          <a:p>
            <a:pPr algn="ctr" eaLnBrk="1" hangingPunct="1"/>
            <a:r>
              <a:rPr lang="pt-BR" b="0" dirty="0" smtClean="0"/>
              <a:t>Orientador: Mestre </a:t>
            </a:r>
            <a:r>
              <a:rPr lang="pt-BR" b="0" dirty="0" err="1" smtClean="0"/>
              <a:t>Antonio</a:t>
            </a:r>
            <a:r>
              <a:rPr lang="pt-BR" b="0" dirty="0" smtClean="0"/>
              <a:t> Lopes Marinho.... </a:t>
            </a:r>
            <a:r>
              <a:rPr lang="pt-BR" b="0" dirty="0" smtClean="0">
                <a:solidFill>
                  <a:srgbClr val="FF0000"/>
                </a:solidFill>
              </a:rPr>
              <a:t>(36 a44)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Razão Social: Industria e Comércio de Móveis Birigui..... </a:t>
            </a:r>
            <a:r>
              <a:rPr lang="pt-BR" b="0" dirty="0" smtClean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r>
              <a:rPr lang="pt-BR" b="0" dirty="0" smtClean="0"/>
              <a:t>Principais Produtos: Mesas para Escritório.....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r>
              <a:rPr lang="pt-BR" b="0" dirty="0" smtClean="0"/>
              <a:t>Principais Clientes: Casas Bahia, Lojas Gonçalves.....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r>
              <a:rPr lang="pt-BR" b="0" dirty="0" smtClean="0"/>
              <a:t>Principais Fornecedores: Madeiras Baltimore, Ferros Almeida Sodré.....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Método de Documentação Anterior.......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Método de Documentação Proposto.......</a:t>
            </a:r>
            <a:r>
              <a:rPr lang="pt-BR" b="0" dirty="0" smtClean="0">
                <a:solidFill>
                  <a:srgbClr val="FF0000"/>
                </a:solidFill>
              </a:rPr>
              <a:t>(</a:t>
            </a:r>
            <a:r>
              <a:rPr lang="pt-BR" b="0" dirty="0">
                <a:solidFill>
                  <a:srgbClr val="FF0000"/>
                </a:solidFill>
              </a:rPr>
              <a:t>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Procedimento Estudado – Situação Anterior....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Procedimento Estudado – Situação Revista.....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Conclusão: </a:t>
            </a:r>
            <a:r>
              <a:rPr lang="pt-BR" b="0" dirty="0" err="1" smtClean="0"/>
              <a:t>Xxxxx</a:t>
            </a:r>
            <a:r>
              <a:rPr lang="pt-BR" b="0" dirty="0" smtClean="0"/>
              <a:t>...... </a:t>
            </a:r>
            <a:r>
              <a:rPr lang="pt-BR" b="0" dirty="0">
                <a:solidFill>
                  <a:srgbClr val="FF0000"/>
                </a:solidFill>
              </a:rPr>
              <a:t>(24 a 32)</a:t>
            </a:r>
          </a:p>
          <a:p>
            <a:pPr algn="ctr" eaLnBrk="1" hangingPunct="1"/>
            <a:endParaRPr lang="pt-BR" b="0" dirty="0"/>
          </a:p>
          <a:p>
            <a:pPr algn="ctr" eaLnBrk="1" hangingPunct="1"/>
            <a:r>
              <a:rPr lang="pt-BR" b="0" dirty="0" smtClean="0"/>
              <a:t>Referência: MELLO, Carlos H. P. et. al. ISO 9001:2008 Sistema de Gestão da Qualidade para Operações de Produção e Serviços. São Paulo, Atlas, 2009. </a:t>
            </a:r>
            <a:r>
              <a:rPr lang="pt-BR" b="0" dirty="0" smtClean="0">
                <a:solidFill>
                  <a:srgbClr val="FF0000"/>
                </a:solidFill>
              </a:rPr>
              <a:t>(16 a 32</a:t>
            </a:r>
            <a:r>
              <a:rPr lang="pt-BR" b="0" dirty="0" smtClean="0">
                <a:solidFill>
                  <a:srgbClr val="FF0000"/>
                </a:solidFill>
              </a:rPr>
              <a:t>)</a:t>
            </a:r>
          </a:p>
          <a:p>
            <a:pPr algn="ctr" eaLnBrk="1" hangingPunct="1"/>
            <a:endParaRPr lang="pt-BR" b="0" dirty="0">
              <a:solidFill>
                <a:srgbClr val="FF0000"/>
              </a:solidFill>
            </a:endParaRPr>
          </a:p>
          <a:p>
            <a:pPr algn="ctr" eaLnBrk="1" hangingPunct="1"/>
            <a:r>
              <a:rPr lang="pt-BR" b="0" dirty="0" smtClean="0">
                <a:solidFill>
                  <a:srgbClr val="0000FF"/>
                </a:solidFill>
              </a:rPr>
              <a:t>Mostrar </a:t>
            </a:r>
            <a:r>
              <a:rPr lang="pt-BR" b="0" dirty="0">
                <a:solidFill>
                  <a:srgbClr val="0000FF"/>
                </a:solidFill>
              </a:rPr>
              <a:t>como estava a empresa antes (metodologia de documentação e exemplo de </a:t>
            </a:r>
            <a:r>
              <a:rPr lang="pt-BR" b="0" dirty="0" smtClean="0">
                <a:solidFill>
                  <a:srgbClr val="0000FF"/>
                </a:solidFill>
              </a:rPr>
              <a:t>um </a:t>
            </a:r>
            <a:r>
              <a:rPr lang="pt-BR" b="0" dirty="0">
                <a:solidFill>
                  <a:srgbClr val="0000FF"/>
                </a:solidFill>
              </a:rPr>
              <a:t>procedimento) e como </a:t>
            </a:r>
            <a:r>
              <a:rPr lang="pt-BR" b="0" dirty="0" smtClean="0">
                <a:solidFill>
                  <a:srgbClr val="0000FF"/>
                </a:solidFill>
              </a:rPr>
              <a:t>ficou ou poderia </a:t>
            </a:r>
            <a:r>
              <a:rPr lang="pt-BR" b="0" dirty="0">
                <a:solidFill>
                  <a:srgbClr val="0000FF"/>
                </a:solidFill>
              </a:rPr>
              <a:t>ficar com a aplicação da metodologia proposta pelo grupo </a:t>
            </a:r>
            <a:r>
              <a:rPr lang="pt-BR" b="0" dirty="0" smtClean="0">
                <a:solidFill>
                  <a:srgbClr val="0000FF"/>
                </a:solidFill>
              </a:rPr>
              <a:t>(Adoção da  ISO 9001:2008) </a:t>
            </a:r>
            <a:r>
              <a:rPr lang="pt-BR" b="0" dirty="0">
                <a:solidFill>
                  <a:srgbClr val="0000FF"/>
                </a:solidFill>
              </a:rPr>
              <a:t>sobre o </a:t>
            </a:r>
            <a:r>
              <a:rPr lang="pt-BR" b="0" dirty="0" smtClean="0">
                <a:solidFill>
                  <a:srgbClr val="0000FF"/>
                </a:solidFill>
              </a:rPr>
              <a:t>cenário </a:t>
            </a:r>
            <a:r>
              <a:rPr lang="pt-BR" b="0" dirty="0">
                <a:solidFill>
                  <a:srgbClr val="0000FF"/>
                </a:solidFill>
              </a:rPr>
              <a:t>anteriormente apontado.</a:t>
            </a:r>
            <a:endParaRPr lang="pt-BR" b="0" dirty="0" smtClean="0">
              <a:solidFill>
                <a:srgbClr val="0000FF"/>
              </a:solidFill>
            </a:endParaRPr>
          </a:p>
          <a:p>
            <a:pPr algn="ctr" eaLnBrk="1" hangingPunct="1"/>
            <a:endParaRPr lang="pt-BR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6411" tIns="43205" rIns="86411" bIns="43205" numCol="1" anchor="t" anchorCtr="0" compatLnSpc="1">
        <a:prstTxWarp prst="textNoShape">
          <a:avLst/>
        </a:prstTxWarp>
        <a:spAutoFit/>
      </a:bodyPr>
      <a:lstStyle>
        <a:defPPr marL="0" marR="0" indent="0" algn="l" defTabSz="8636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6411" tIns="43205" rIns="86411" bIns="43205" numCol="1" anchor="t" anchorCtr="0" compatLnSpc="1">
        <a:prstTxWarp prst="textNoShape">
          <a:avLst/>
        </a:prstTxWarp>
        <a:spAutoFit/>
      </a:bodyPr>
      <a:lstStyle>
        <a:defPPr marL="0" marR="0" indent="0" algn="l" defTabSz="8636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</TotalTime>
  <Words>221</Words>
  <Application>Microsoft Office PowerPoint</Application>
  <PresentationFormat>Personalizar</PresentationFormat>
  <Paragraphs>81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Default Design</vt:lpstr>
      <vt:lpstr>Apresentação do PowerPoint</vt:lpstr>
      <vt:lpstr>Apresentação do PowerPoint</vt:lpstr>
    </vt:vector>
  </TitlesOfParts>
  <Company>UFSCar - DEMa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OPEY A.</dc:creator>
  <cp:lastModifiedBy>Toninho</cp:lastModifiedBy>
  <cp:revision>171</cp:revision>
  <cp:lastPrinted>2013-06-10T21:09:06Z</cp:lastPrinted>
  <dcterms:created xsi:type="dcterms:W3CDTF">2000-11-13T13:31:19Z</dcterms:created>
  <dcterms:modified xsi:type="dcterms:W3CDTF">2013-06-10T21:09:26Z</dcterms:modified>
</cp:coreProperties>
</file>